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9" r:id="rId3"/>
    <p:sldId id="257" r:id="rId4"/>
    <p:sldId id="258" r:id="rId5"/>
    <p:sldId id="260" r:id="rId6"/>
    <p:sldId id="261" r:id="rId7"/>
    <p:sldId id="264" r:id="rId8"/>
    <p:sldId id="262" r:id="rId9"/>
    <p:sldId id="263" r:id="rId10"/>
    <p:sldId id="265" r:id="rId11"/>
    <p:sldId id="266" r:id="rId12"/>
    <p:sldId id="267" r:id="rId13"/>
    <p:sldId id="271" r:id="rId14"/>
    <p:sldId id="272" r:id="rId15"/>
    <p:sldId id="273" r:id="rId16"/>
    <p:sldId id="270" r:id="rId17"/>
    <p:sldId id="268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BAE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6997" autoAdjust="0"/>
    <p:restoredTop sz="94667" autoAdjust="0"/>
  </p:normalViewPr>
  <p:slideViewPr>
    <p:cSldViewPr>
      <p:cViewPr varScale="1">
        <p:scale>
          <a:sx n="75" d="100"/>
          <a:sy n="75" d="100"/>
        </p:scale>
        <p:origin x="-134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CA2D58-7567-486F-B0F7-BE725EF57298}" type="datetimeFigureOut">
              <a:rPr lang="en-US" smtClean="0"/>
              <a:pPr/>
              <a:t>12/16/2010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7E5F87-CB07-4FB1-8987-9BCE0CE30B1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7E5F87-CB07-4FB1-8987-9BCE0CE30B18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7E5F87-CB07-4FB1-8987-9BCE0CE30B18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7E5F87-CB07-4FB1-8987-9BCE0CE30B18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7E5F87-CB07-4FB1-8987-9BCE0CE30B18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7E5F87-CB07-4FB1-8987-9BCE0CE30B18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7E5F87-CB07-4FB1-8987-9BCE0CE30B18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7E5F87-CB07-4FB1-8987-9BCE0CE30B18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7E5F87-CB07-4FB1-8987-9BCE0CE30B18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914400"/>
            <a:ext cx="4648200" cy="1470025"/>
          </a:xfrm>
        </p:spPr>
        <p:txBody>
          <a:bodyPr/>
          <a:lstStyle>
            <a:lvl1pPr>
              <a:defRPr baseline="0">
                <a:latin typeface="Maiandra GD" pitchFamily="34" charset="0"/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04800" y="3200400"/>
            <a:ext cx="4876800" cy="2133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>
                    <a:tint val="75000"/>
                  </a:schemeClr>
                </a:solidFill>
                <a:latin typeface="Maiandra GD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Subtitle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9119AAA-A2DF-4C84-974A-B4B21EC7F168}" type="datetime1">
              <a:rPr lang="en-US" smtClean="0"/>
              <a:pPr/>
              <a:t>12/16/2010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When Should I Have Kids?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1A79-08F5-4006-A7D8-A029EC6261E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9FDBCDD-31C2-46EF-92DB-7EF8B2B1CC15}" type="datetime1">
              <a:rPr lang="en-US" smtClean="0"/>
              <a:pPr/>
              <a:t>12/16/2010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When Should I Have Kids?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1A79-08F5-4006-A7D8-A029EC6261E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DD36AA1-4F1E-4E7B-AEF2-61DB2F121803}" type="datetime1">
              <a:rPr lang="en-US" smtClean="0"/>
              <a:pPr/>
              <a:t>12/16/2010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When Should I Have Kids?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1A79-08F5-4006-A7D8-A029EC6261E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Maiandra GD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Maiandra GD" pitchFamily="34" charset="0"/>
              </a:defRPr>
            </a:lvl1pPr>
            <a:lvl2pPr>
              <a:defRPr>
                <a:latin typeface="Maiandra GD" pitchFamily="34" charset="0"/>
              </a:defRPr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When Should I Have Kids?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1A79-08F5-4006-A7D8-A029EC6261E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246" name="Picture 6" descr="http://www.theattachedparent.com/wp-content/uploads/2008/05/baby-eyes1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8522" y="1"/>
            <a:ext cx="915477" cy="1371599"/>
          </a:xfrm>
          <a:prstGeom prst="rect">
            <a:avLst/>
          </a:prstGeom>
          <a:noFill/>
        </p:spPr>
      </p:pic>
      <p:cxnSp>
        <p:nvCxnSpPr>
          <p:cNvPr id="11" name="Straight Connector 10"/>
          <p:cNvCxnSpPr/>
          <p:nvPr userDrawn="1"/>
        </p:nvCxnSpPr>
        <p:spPr>
          <a:xfrm>
            <a:off x="0" y="1371600"/>
            <a:ext cx="9144000" cy="1588"/>
          </a:xfrm>
          <a:prstGeom prst="line">
            <a:avLst/>
          </a:prstGeom>
          <a:ln w="25400" cmpd="sng">
            <a:solidFill>
              <a:srgbClr val="FEBAE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1E5113-892E-4B16-887E-0AA7F29BE274}" type="datetime1">
              <a:rPr lang="en-US" smtClean="0"/>
              <a:pPr/>
              <a:t>12/16/2010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696FC36-C093-4BE2-88CB-EC322FF99E2A}" type="datetime1">
              <a:rPr lang="en-US" smtClean="0"/>
              <a:pPr/>
              <a:t>12/16/2010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When Should I Have Kids?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1A79-08F5-4006-A7D8-A029EC6261E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6C2DD0-D0AB-4C79-B99A-95723E4D9BA2}" type="datetime1">
              <a:rPr lang="en-US" smtClean="0"/>
              <a:pPr/>
              <a:t>12/16/2010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When Should I Have Kids?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1A79-08F5-4006-A7D8-A029EC6261E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156A57-5480-4DDF-8032-50E2B8342B6C}" type="datetime1">
              <a:rPr lang="en-US" smtClean="0"/>
              <a:pPr/>
              <a:t>12/16/2010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When Should I Have Kids?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1A79-08F5-4006-A7D8-A029EC6261E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48DB700-4AF3-4E33-ADC2-39FB9D558BB1}" type="datetime1">
              <a:rPr lang="en-US" smtClean="0"/>
              <a:pPr/>
              <a:t>12/16/2010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When Should I Have Kids?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1A79-08F5-4006-A7D8-A029EC6261E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4AA7D89-908D-4DFA-9141-8E2FA9B5ED64}" type="datetime1">
              <a:rPr lang="en-US" smtClean="0"/>
              <a:pPr/>
              <a:t>12/16/2010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When Should I Have Kids?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1A79-08F5-4006-A7D8-A029EC6261E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6FDA8A4-B1AB-4C64-BA23-35BB6CCB8AD7}" type="datetime1">
              <a:rPr lang="en-US" smtClean="0"/>
              <a:pPr/>
              <a:t>12/16/2010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When Should I Have Kids?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1A79-08F5-4006-A7D8-A029EC6261E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056237-E9D6-4237-8BC6-20349F7CE0E9}" type="datetime1">
              <a:rPr lang="en-US" smtClean="0"/>
              <a:pPr/>
              <a:t>12/16/2010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When Should I Have Kids?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1A79-08F5-4006-A7D8-A029EC6261E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lang="en-US" dirty="0" smtClean="0"/>
              <a:t>Fifth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When Should I Have Kids?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0D1A79-08F5-4006-A7D8-A029EC6261E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AADFB9B-C14D-4815-8757-77B66EA0C925}" type="datetime1">
              <a:rPr lang="en-US" smtClean="0"/>
              <a:pPr/>
              <a:t>12/16/2010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>
              <a:lumMod val="60000"/>
              <a:lumOff val="40000"/>
            </a:schemeClr>
          </a:solidFill>
          <a:latin typeface="Maiandra GD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Maiandra GD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Maiandra GD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Maiandra GD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Maiandra GD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Maiandra GD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dicalnewstoday.com/articles/114703.php" TargetMode="External"/><Relationship Id="rId2" Type="http://schemas.openxmlformats.org/officeDocument/2006/relationships/hyperlink" Target="http://nces.ed.gov/programs/digest/d09/tables/dt09_059.as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newscientist.com/article/dn2073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perm tile.jpg"/>
          <p:cNvPicPr>
            <a:picLocks noChangeAspect="1"/>
          </p:cNvPicPr>
          <p:nvPr/>
        </p:nvPicPr>
        <p:blipFill>
          <a:blip r:embed="rId2" cstate="print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Oval 8"/>
          <p:cNvSpPr/>
          <p:nvPr/>
        </p:nvSpPr>
        <p:spPr>
          <a:xfrm>
            <a:off x="719223" y="849340"/>
            <a:ext cx="7696200" cy="4191000"/>
          </a:xfrm>
          <a:prstGeom prst="ellipse">
            <a:avLst/>
          </a:prstGeom>
          <a:solidFill>
            <a:srgbClr val="FFFFFF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096000"/>
            <a:ext cx="9144000" cy="30777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aiandra GD" pitchFamily="34" charset="0"/>
              </a:rPr>
              <a:t>Adam Blumenthal, Jeremy Frank, Jovan Hsu, Andre Llewellyn, Judd Pratt-Heaney, Kelsey Smith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Maiandra GD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348156" y="914400"/>
            <a:ext cx="8458200" cy="3886200"/>
          </a:xfrm>
        </p:spPr>
        <p:txBody>
          <a:bodyPr>
            <a:noAutofit/>
          </a:bodyPr>
          <a:lstStyle/>
          <a:p>
            <a:r>
              <a:rPr lang="en-US" sz="9200" dirty="0" smtClean="0"/>
              <a:t>The </a:t>
            </a:r>
            <a:br>
              <a:rPr lang="en-US" sz="9200" dirty="0" smtClean="0"/>
            </a:br>
            <a:r>
              <a:rPr lang="en-US" sz="9200" dirty="0" smtClean="0"/>
              <a:t>Life Decision</a:t>
            </a:r>
            <a:br>
              <a:rPr lang="en-US" sz="9200" dirty="0" smtClean="0"/>
            </a:br>
            <a:r>
              <a:rPr lang="en-US" sz="9200" dirty="0" smtClean="0"/>
              <a:t>Model </a:t>
            </a:r>
            <a:endParaRPr lang="en-US" sz="9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077200" y="0"/>
            <a:ext cx="1066800" cy="134669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 1: Young &amp; Restless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229600" cy="5257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7F7F7F"/>
                </a:solidFill>
              </a:rPr>
              <a:t>Custom Inputs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Two 18 year olds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Want 4 kids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Retire at 65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Zero debt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He has $30,000 current salary growing at 5%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She has $20,000 current salary growing at 7%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100,000 maximum salary for both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$800 monthly home spend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$200 monthly car spend (1 car)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Buy next house at age 25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Buy next car at 22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One yearly vacation</a:t>
            </a:r>
          </a:p>
        </p:txBody>
      </p:sp>
    </p:spTree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077200" y="0"/>
            <a:ext cx="1066800" cy="134669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 1: Young &amp; Restless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229600" cy="5105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7F7F7F"/>
                </a:solidFill>
              </a:rPr>
              <a:t>Lifestyle Inputs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He works throughout (paternity leave only) 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She works once kids are above age 3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Rural location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30 year fixed mortgage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Next car is compact car, they buy and pay off in 10 years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No spouse car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Public schooling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4-year public colleges for kids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Vacation in nearby locations</a:t>
            </a:r>
          </a:p>
          <a:p>
            <a:pPr lvl="1"/>
            <a:endParaRPr lang="en-US" dirty="0" smtClean="0">
              <a:solidFill>
                <a:srgbClr val="7F7F7F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077200" y="0"/>
            <a:ext cx="1066800" cy="134669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 1: Young &amp; Restless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5029200" y="2209800"/>
            <a:ext cx="3962400" cy="3200400"/>
          </a:xfrm>
          <a:prstGeom prst="ellipse">
            <a:avLst/>
          </a:prstGeom>
          <a:solidFill>
            <a:srgbClr val="FFFFFF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029200" y="2286000"/>
            <a:ext cx="3962400" cy="3124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Maiandra GD"/>
                <a:ea typeface="+mj-ea"/>
                <a:cs typeface="Maiandra GD"/>
              </a:rPr>
              <a:t>When they are…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Maiandra GD"/>
                <a:ea typeface="+mj-ea"/>
                <a:cs typeface="Maiandra GD"/>
              </a:rPr>
              <a:t>18,19, 26</a:t>
            </a:r>
            <a:r>
              <a:rPr kumimoji="0" lang="en-US" sz="38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Maiandra GD"/>
                <a:ea typeface="+mj-ea"/>
                <a:cs typeface="Maiandra GD"/>
              </a:rPr>
              <a:t> and</a:t>
            </a:r>
            <a:r>
              <a:rPr kumimoji="0" lang="en-US" sz="3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Maiandra GD"/>
                <a:ea typeface="+mj-ea"/>
                <a:cs typeface="Maiandra GD"/>
              </a:rPr>
              <a:t> 27</a:t>
            </a:r>
            <a:endParaRPr kumimoji="0" lang="en-US" sz="3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Maiandra GD"/>
              <a:ea typeface="+mj-ea"/>
              <a:cs typeface="Maiandra GD"/>
            </a:endParaRPr>
          </a:p>
        </p:txBody>
      </p:sp>
      <p:pic>
        <p:nvPicPr>
          <p:cNvPr id="9" name="Picture 8" descr="Picture 3.png"/>
          <p:cNvPicPr>
            <a:picLocks noChangeAspect="1"/>
          </p:cNvPicPr>
          <p:nvPr/>
        </p:nvPicPr>
        <p:blipFill>
          <a:blip r:embed="rId3"/>
          <a:srcRect b="518"/>
          <a:stretch>
            <a:fillRect/>
          </a:stretch>
        </p:blipFill>
        <p:spPr>
          <a:xfrm>
            <a:off x="239766" y="1676400"/>
            <a:ext cx="4256034" cy="480258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077200" y="0"/>
            <a:ext cx="1066800" cy="134669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 2: The Power Couple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229600" cy="5257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7F7F7F"/>
                </a:solidFill>
              </a:rPr>
              <a:t>Custom Inputs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He is age 30, she’s 26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Want 3 kids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Both retire at 65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$50,000 in debt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He has $100,000 current salary growing at 5%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She has $80,000 current salary growing at 7%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400,000 maximum salary for him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2,000,000 maximum salary for her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$3,000 monthly home spend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$200 monthly car spend for him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$100 monthly car spend for her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Buy next house at age 34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Buy next car at 35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Two yearly vacations</a:t>
            </a:r>
          </a:p>
        </p:txBody>
      </p:sp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077200" y="0"/>
            <a:ext cx="1066800" cy="134669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 2: The Power Couple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2296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7F7F7F"/>
                </a:solidFill>
              </a:rPr>
              <a:t>Lifestyle Inputs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He works throughout (paternity leave only) 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She stops working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Suburban large home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30 year fixed mortgage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His next car is sports car with 5 year lease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Her next car is a minivan with 5 year lease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Private non-religious school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Private colleges for kids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International travel</a:t>
            </a:r>
          </a:p>
          <a:p>
            <a:pPr lvl="1"/>
            <a:endParaRPr lang="en-US" dirty="0" smtClean="0">
              <a:solidFill>
                <a:srgbClr val="7F7F7F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077200" y="0"/>
            <a:ext cx="1066800" cy="134669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 2: The Power Couple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5029200" y="2209800"/>
            <a:ext cx="3962400" cy="3200400"/>
          </a:xfrm>
          <a:prstGeom prst="ellipse">
            <a:avLst/>
          </a:prstGeom>
          <a:solidFill>
            <a:srgbClr val="FFFFFF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029200" y="2286000"/>
            <a:ext cx="3962400" cy="3124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Maiandra GD"/>
                <a:ea typeface="+mj-ea"/>
                <a:cs typeface="Maiandra GD"/>
              </a:rPr>
              <a:t>When he is…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Maiandra GD"/>
                <a:ea typeface="+mj-ea"/>
                <a:cs typeface="Maiandra GD"/>
              </a:rPr>
              <a:t>30,31</a:t>
            </a:r>
            <a:r>
              <a:rPr kumimoji="0" lang="en-US" sz="38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Maiandra GD"/>
                <a:ea typeface="+mj-ea"/>
                <a:cs typeface="Maiandra GD"/>
              </a:rPr>
              <a:t> and 33</a:t>
            </a:r>
            <a:endParaRPr kumimoji="0" lang="en-US" sz="3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Maiandra GD"/>
              <a:ea typeface="+mj-ea"/>
              <a:cs typeface="Maiandra GD"/>
            </a:endParaRPr>
          </a:p>
        </p:txBody>
      </p:sp>
      <p:pic>
        <p:nvPicPr>
          <p:cNvPr id="10" name="Picture 9" descr="1050E439.JPG"/>
          <p:cNvPicPr>
            <a:picLocks noChangeAspect="1"/>
          </p:cNvPicPr>
          <p:nvPr/>
        </p:nvPicPr>
        <p:blipFill>
          <a:blip r:embed="rId3"/>
          <a:srcRect l="13101" r="8292"/>
          <a:stretch>
            <a:fillRect/>
          </a:stretch>
        </p:blipFill>
        <p:spPr>
          <a:xfrm>
            <a:off x="381000" y="1905000"/>
            <a:ext cx="4191000" cy="403860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</p:cSld>
  <p:clrMapOvr>
    <a:masterClrMapping/>
  </p:clrMapOvr>
  <p:transition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the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6481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7F7F7F"/>
                </a:solidFill>
              </a:rPr>
              <a:t>Additional inputs (i.e. more lifestyle choices)</a:t>
            </a:r>
          </a:p>
          <a:p>
            <a:endParaRPr lang="en-US" dirty="0" smtClean="0">
              <a:solidFill>
                <a:srgbClr val="7F7F7F"/>
              </a:solidFill>
            </a:endParaRPr>
          </a:p>
          <a:p>
            <a:r>
              <a:rPr lang="en-US" dirty="0" smtClean="0">
                <a:solidFill>
                  <a:srgbClr val="7F7F7F"/>
                </a:solidFill>
              </a:rPr>
              <a:t>Multiple houses &amp; cars integrated into model</a:t>
            </a:r>
          </a:p>
          <a:p>
            <a:endParaRPr lang="en-US" dirty="0" smtClean="0">
              <a:solidFill>
                <a:srgbClr val="7F7F7F"/>
              </a:solidFill>
            </a:endParaRPr>
          </a:p>
          <a:p>
            <a:r>
              <a:rPr lang="en-US" dirty="0" smtClean="0">
                <a:solidFill>
                  <a:srgbClr val="7F7F7F"/>
                </a:solidFill>
              </a:rPr>
              <a:t>More streamlined model (i.e. less trickery)</a:t>
            </a:r>
          </a:p>
          <a:p>
            <a:endParaRPr lang="en-US" dirty="0" smtClean="0">
              <a:solidFill>
                <a:srgbClr val="7F7F7F"/>
              </a:solidFill>
            </a:endParaRPr>
          </a:p>
          <a:p>
            <a:r>
              <a:rPr lang="en-US" dirty="0" smtClean="0">
                <a:solidFill>
                  <a:srgbClr val="7F7F7F"/>
                </a:solidFill>
              </a:rPr>
              <a:t>Unclear bias towards having kids early</a:t>
            </a:r>
          </a:p>
          <a:p>
            <a:endParaRPr lang="en-US" dirty="0" smtClean="0">
              <a:solidFill>
                <a:srgbClr val="7F7F7F"/>
              </a:solidFill>
            </a:endParaRPr>
          </a:p>
          <a:p>
            <a:r>
              <a:rPr lang="en-US" dirty="0" smtClean="0">
                <a:solidFill>
                  <a:srgbClr val="7F7F7F"/>
                </a:solidFill>
              </a:rPr>
              <a:t>Better analysis of what is causing optimal ages</a:t>
            </a:r>
          </a:p>
          <a:p>
            <a:pPr>
              <a:buNone/>
            </a:pPr>
            <a:endParaRPr lang="en-US" dirty="0" smtClean="0">
              <a:solidFill>
                <a:srgbClr val="7F7F7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1A79-08F5-4006-A7D8-A029EC6261E0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ransition>
    <p:dissolv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533400" y="1828800"/>
            <a:ext cx="4800600" cy="3200400"/>
          </a:xfrm>
          <a:prstGeom prst="ellipse">
            <a:avLst/>
          </a:prstGeom>
          <a:solidFill>
            <a:srgbClr val="FFFFFF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077200" y="0"/>
            <a:ext cx="1066800" cy="134669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Conclusion</a:t>
            </a:r>
            <a:endParaRPr lang="en-US" dirty="0"/>
          </a:p>
        </p:txBody>
      </p:sp>
      <p:pic>
        <p:nvPicPr>
          <p:cNvPr id="5" name="Picture 2" descr="http://lustrejewel.com/blog/wp-content/uploads/2010/02/confused_about_life_in_Japan_initiall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2168347"/>
            <a:ext cx="3733800" cy="4689653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09600" y="2693987"/>
            <a:ext cx="46482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aiandra GD"/>
                <a:ea typeface="+mj-ea"/>
                <a:cs typeface="Maiandra GD"/>
              </a:rPr>
              <a:t>HAVE KIDS ASAP!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Maiandra GD"/>
              <a:ea typeface="+mj-ea"/>
              <a:cs typeface="Maiandra GD"/>
            </a:endParaRPr>
          </a:p>
        </p:txBody>
      </p:sp>
    </p:spTree>
  </p:cSld>
  <p:clrMapOvr>
    <a:masterClrMapping/>
  </p:clrMapOvr>
  <p:transition>
    <p:dissolv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 of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Housing Data - Estimated using neighborhood data pulled from zillow.com</a:t>
            </a:r>
          </a:p>
          <a:p>
            <a:r>
              <a:rPr lang="en-US" sz="1800" dirty="0" smtClean="0"/>
              <a:t>Education Data - </a:t>
            </a:r>
            <a:r>
              <a:rPr lang="en-US" sz="1800" i="1" dirty="0" smtClean="0"/>
              <a:t>Digest of Education Statistics 2009</a:t>
            </a:r>
            <a:r>
              <a:rPr lang="en-US" sz="1800" dirty="0" smtClean="0"/>
              <a:t>, National Center for Education Statistics: </a:t>
            </a:r>
            <a:r>
              <a:rPr lang="en-US" sz="1800" dirty="0" smtClean="0">
                <a:hlinkClick r:id="rId2"/>
              </a:rPr>
              <a:t>http://nces.ed.gov/programs/digest/d09/tables/dt09_059.asp</a:t>
            </a:r>
            <a:endParaRPr lang="en-US" sz="1800" dirty="0" smtClean="0"/>
          </a:p>
          <a:p>
            <a:r>
              <a:rPr lang="en-US" sz="1800" dirty="0" smtClean="0"/>
              <a:t>Car Data - Average of new car costs on cars.com</a:t>
            </a:r>
          </a:p>
          <a:p>
            <a:r>
              <a:rPr lang="en-US" sz="1800" dirty="0" smtClean="0"/>
              <a:t>Vacation Data - Personal experience and aspirations</a:t>
            </a:r>
          </a:p>
          <a:p>
            <a:r>
              <a:rPr lang="en-US" sz="1800" dirty="0" smtClean="0"/>
              <a:t>Child Health/Cost Data </a:t>
            </a:r>
            <a:r>
              <a:rPr lang="en-US" sz="1800" dirty="0" smtClean="0"/>
              <a:t>-</a:t>
            </a:r>
            <a:r>
              <a:rPr lang="en-US" sz="1800" u="sng" dirty="0" smtClean="0">
                <a:hlinkClick r:id="rId3"/>
              </a:rPr>
              <a:t>http</a:t>
            </a:r>
            <a:r>
              <a:rPr lang="en-US" sz="1800" u="sng" dirty="0" smtClean="0">
                <a:hlinkClick r:id="rId3"/>
              </a:rPr>
              <a:t>://www.medicalnewstoday.com/articles/114703.php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	</a:t>
            </a:r>
            <a:r>
              <a:rPr lang="en-US" sz="1800" smtClean="0">
                <a:hlinkClick r:id="rId4"/>
              </a:rPr>
              <a:t>http</a:t>
            </a:r>
            <a:r>
              <a:rPr lang="en-US" sz="1800" smtClean="0">
                <a:hlinkClick r:id="rId4"/>
              </a:rPr>
              <a:t>://</a:t>
            </a:r>
            <a:r>
              <a:rPr lang="en-US" sz="1800" smtClean="0">
                <a:hlinkClick r:id="rId4"/>
              </a:rPr>
              <a:t>www.newscientist.com/article/dn2073</a:t>
            </a:r>
            <a:r>
              <a:rPr lang="en-US" sz="1800" dirty="0" smtClean="0"/>
              <a:t> </a:t>
            </a:r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1A79-08F5-4006-A7D8-A029EC6261E0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533400" y="1828800"/>
            <a:ext cx="4800600" cy="3200400"/>
          </a:xfrm>
          <a:prstGeom prst="ellipse">
            <a:avLst/>
          </a:prstGeom>
          <a:solidFill>
            <a:srgbClr val="FFFFFF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077200" y="0"/>
            <a:ext cx="1066800" cy="134669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Question</a:t>
            </a:r>
            <a:endParaRPr lang="en-US" dirty="0"/>
          </a:p>
        </p:txBody>
      </p:sp>
      <p:pic>
        <p:nvPicPr>
          <p:cNvPr id="5" name="Picture 2" descr="http://lustrejewel.com/blog/wp-content/uploads/2010/02/confused_about_life_in_Japan_initiall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2168347"/>
            <a:ext cx="3733800" cy="4689653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09600" y="2693987"/>
            <a:ext cx="46482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Maiandra GD"/>
                <a:ea typeface="+mj-ea"/>
                <a:cs typeface="Maiandra GD"/>
              </a:rPr>
              <a:t>When Should I Have Kids?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Maiandra GD"/>
              <a:ea typeface="+mj-ea"/>
              <a:cs typeface="Maiandra GD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Maximize your NPV based on projected income, lifestyle decisions and the costs of having children</a:t>
            </a:r>
          </a:p>
          <a:p>
            <a:pPr lvl="1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Objective function: NPV</a:t>
            </a:r>
          </a:p>
          <a:p>
            <a:pPr lvl="1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Decision variables: When have children</a:t>
            </a:r>
          </a:p>
          <a:p>
            <a:pPr lvl="1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Inputs: Projected income &amp; costs</a:t>
            </a:r>
          </a:p>
          <a:p>
            <a:pPr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1A79-08F5-4006-A7D8-A029EC6261E0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 Inputs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87540"/>
            <a:ext cx="8229600" cy="5105400"/>
          </a:xfrm>
        </p:spPr>
        <p:txBody>
          <a:bodyPr>
            <a:normAutofit fontScale="85000" lnSpcReduction="20000"/>
          </a:bodyPr>
          <a:lstStyle/>
          <a:p>
            <a:r>
              <a:rPr lang="en-US" sz="3765" dirty="0" smtClean="0">
                <a:solidFill>
                  <a:srgbClr val="7F7F7F"/>
                </a:solidFill>
              </a:rPr>
              <a:t>For you &amp; “spouse”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Current age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Current income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Income growth rate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Maximum salary potential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Approximate retirement age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Car monthly spend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Age you will buy next car</a:t>
            </a:r>
          </a:p>
          <a:p>
            <a:pPr lvl="1">
              <a:buNone/>
            </a:pPr>
            <a:endParaRPr lang="en-US" dirty="0" smtClean="0">
              <a:solidFill>
                <a:srgbClr val="7F7F7F"/>
              </a:solidFill>
            </a:endParaRPr>
          </a:p>
          <a:p>
            <a:r>
              <a:rPr lang="en-US" sz="3765" dirty="0" smtClean="0">
                <a:solidFill>
                  <a:srgbClr val="7F7F7F"/>
                </a:solidFill>
              </a:rPr>
              <a:t>For you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Home monthly spend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Age you will buy new house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Number of vacations per year</a:t>
            </a:r>
          </a:p>
          <a:p>
            <a:endParaRPr lang="en-US" dirty="0" smtClean="0">
              <a:solidFill>
                <a:srgbClr val="7F7F7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1A79-08F5-4006-A7D8-A029EC6261E0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Lifestyle Inputs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096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solidFill>
                  <a:srgbClr val="7F7F7F"/>
                </a:solidFill>
              </a:rPr>
              <a:t>Choose one option for each of the below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1A79-08F5-4006-A7D8-A029EC6261E0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 l="2500" t="24000" r="3125" b="10000"/>
          <a:stretch>
            <a:fillRect/>
          </a:stretch>
        </p:blipFill>
        <p:spPr bwMode="auto">
          <a:xfrm>
            <a:off x="217055" y="2209800"/>
            <a:ext cx="8698345" cy="3801926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Assumptions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6116"/>
            <a:ext cx="8229600" cy="5105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7F7F7F"/>
                </a:solidFill>
              </a:rPr>
              <a:t>Discount rate = 3%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Mortgage rate = 6% (fixed)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Tax &amp; Insurance = 2.5% of principal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“Next” car is your last if you are buying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“Next” house is your last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Kids start school at 4 years old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Cost assumptions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Cars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Homes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Kids education (K-12 and college type)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Vacations</a:t>
            </a:r>
          </a:p>
          <a:p>
            <a:endParaRPr lang="en-US" dirty="0" smtClean="0">
              <a:solidFill>
                <a:srgbClr val="7F7F7F"/>
              </a:solidFill>
            </a:endParaRPr>
          </a:p>
          <a:p>
            <a:endParaRPr lang="en-US" dirty="0" smtClean="0">
              <a:solidFill>
                <a:srgbClr val="7F7F7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1A79-08F5-4006-A7D8-A029EC6261E0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Costs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>
            <a:normAutofit/>
          </a:bodyPr>
          <a:lstStyle/>
          <a:p>
            <a:r>
              <a:rPr lang="en-US" sz="2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Probability of health issues based on Mother’s age</a:t>
            </a:r>
          </a:p>
          <a:p>
            <a:r>
              <a:rPr lang="en-US" sz="2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Created associated statistical “cost”</a:t>
            </a:r>
          </a:p>
          <a:p>
            <a:r>
              <a:rPr lang="en-US" sz="2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Used “high cost trick” to cap Mother’s child bearing age</a:t>
            </a:r>
          </a:p>
          <a:p>
            <a:r>
              <a:rPr lang="en-US" sz="2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Ensures that model does not recommend latest possible age</a:t>
            </a:r>
            <a:endParaRPr lang="en-US" sz="2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1A79-08F5-4006-A7D8-A029EC6261E0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19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7F7F7F"/>
                </a:solidFill>
              </a:rPr>
              <a:t>All income and costs, including those of spouse, are calculated over 40 years from your current age create current NPV</a:t>
            </a:r>
          </a:p>
          <a:p>
            <a:pPr>
              <a:buNone/>
            </a:pPr>
            <a:endParaRPr lang="en-US" dirty="0" smtClean="0">
              <a:solidFill>
                <a:srgbClr val="7F7F7F"/>
              </a:solidFill>
            </a:endParaRPr>
          </a:p>
          <a:p>
            <a:r>
              <a:rPr lang="en-US" dirty="0" smtClean="0">
                <a:solidFill>
                  <a:srgbClr val="7F7F7F"/>
                </a:solidFill>
              </a:rPr>
              <a:t>Ask solver to maximize NPV given # of kids wanted and associated costs of them</a:t>
            </a:r>
          </a:p>
          <a:p>
            <a:endParaRPr lang="en-US" dirty="0" smtClean="0">
              <a:solidFill>
                <a:srgbClr val="7F7F7F"/>
              </a:solidFill>
            </a:endParaRPr>
          </a:p>
          <a:p>
            <a:r>
              <a:rPr lang="en-US" dirty="0" smtClean="0">
                <a:solidFill>
                  <a:srgbClr val="7F7F7F"/>
                </a:solidFill>
              </a:rPr>
              <a:t>Can only have one kid a year (no twins)</a:t>
            </a:r>
          </a:p>
          <a:p>
            <a:endParaRPr lang="en-US" dirty="0" smtClean="0">
              <a:solidFill>
                <a:srgbClr val="7F7F7F"/>
              </a:solidFill>
            </a:endParaRPr>
          </a:p>
          <a:p>
            <a:r>
              <a:rPr lang="en-US" dirty="0" smtClean="0">
                <a:solidFill>
                  <a:srgbClr val="7F7F7F"/>
                </a:solidFill>
              </a:rPr>
              <a:t>Maximum of 8 kids</a:t>
            </a:r>
          </a:p>
          <a:p>
            <a:endParaRPr lang="en-US" dirty="0" smtClean="0">
              <a:solidFill>
                <a:srgbClr val="7F7F7F"/>
              </a:solidFill>
            </a:endParaRPr>
          </a:p>
          <a:p>
            <a:endParaRPr lang="en-US" dirty="0" smtClean="0">
              <a:solidFill>
                <a:srgbClr val="7F7F7F"/>
              </a:solidFill>
            </a:endParaRPr>
          </a:p>
          <a:p>
            <a:endParaRPr lang="en-US" dirty="0" smtClean="0">
              <a:solidFill>
                <a:srgbClr val="7F7F7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1A79-08F5-4006-A7D8-A029EC6261E0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199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7F7F7F"/>
                </a:solidFill>
              </a:rPr>
              <a:t>Series of IF statements for lifestyle choice</a:t>
            </a:r>
          </a:p>
          <a:p>
            <a:endParaRPr lang="en-US" dirty="0" smtClean="0">
              <a:solidFill>
                <a:srgbClr val="7F7F7F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7F7F7F"/>
              </a:solidFill>
            </a:endParaRPr>
          </a:p>
          <a:p>
            <a:r>
              <a:rPr lang="en-US" dirty="0" smtClean="0">
                <a:solidFill>
                  <a:srgbClr val="7F7F7F"/>
                </a:solidFill>
              </a:rPr>
              <a:t>Counter used for children</a:t>
            </a:r>
          </a:p>
          <a:p>
            <a:endParaRPr lang="en-US" dirty="0" smtClean="0">
              <a:solidFill>
                <a:srgbClr val="7F7F7F"/>
              </a:solidFill>
            </a:endParaRPr>
          </a:p>
          <a:p>
            <a:endParaRPr lang="en-US" dirty="0" smtClean="0">
              <a:solidFill>
                <a:srgbClr val="7F7F7F"/>
              </a:solidFill>
            </a:endParaRPr>
          </a:p>
          <a:p>
            <a:endParaRPr lang="en-US" dirty="0" smtClean="0">
              <a:solidFill>
                <a:srgbClr val="7F7F7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Formulas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1A79-08F5-4006-A7D8-A029EC6261E0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528677" y="2228671"/>
            <a:ext cx="6057900" cy="78483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en-US" sz="1500" dirty="0" smtClean="0"/>
              <a:t>=(IF(Sheet1!$G$33=1, (Sheet2!$B66/8),1)*IF(Sheet1!$G$33=2,Sheet2!$B66/7,1)*IF(Sheet1!$G$33=3,Sheet2!$B66/2.5,1)*IF(Sheet1!$G$33=4,Sheet2!$B66/5,1)*IF(Sheet1!$G$33=5,Sheet2!$B66/2,1))</a:t>
            </a:r>
            <a:endParaRPr lang="en-US" sz="1500" dirty="0"/>
          </a:p>
        </p:txBody>
      </p:sp>
      <p:sp>
        <p:nvSpPr>
          <p:cNvPr id="6" name="TextBox 5"/>
          <p:cNvSpPr txBox="1"/>
          <p:nvPr/>
        </p:nvSpPr>
        <p:spPr>
          <a:xfrm>
            <a:off x="3109186" y="6477000"/>
            <a:ext cx="260581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=IF(F117&gt;0,F117+1,G116)</a:t>
            </a:r>
            <a:endParaRPr lang="en-US" dirty="0"/>
          </a:p>
        </p:txBody>
      </p:sp>
      <p:pic>
        <p:nvPicPr>
          <p:cNvPr id="9" name="Picture 8" descr="image001.png"/>
          <p:cNvPicPr>
            <a:picLocks noChangeAspect="1"/>
          </p:cNvPicPr>
          <p:nvPr/>
        </p:nvPicPr>
        <p:blipFill>
          <a:blip r:embed="rId2"/>
          <a:srcRect t="30438" b="20862"/>
          <a:stretch>
            <a:fillRect/>
          </a:stretch>
        </p:blipFill>
        <p:spPr>
          <a:xfrm>
            <a:off x="1172633" y="3962400"/>
            <a:ext cx="6675967" cy="243840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742</Words>
  <Application>Microsoft Macintosh PowerPoint</Application>
  <PresentationFormat>On-screen Show (4:3)</PresentationFormat>
  <Paragraphs>153</Paragraphs>
  <Slides>18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The  Life Decision Model </vt:lpstr>
      <vt:lpstr>The Question</vt:lpstr>
      <vt:lpstr>The Methodology</vt:lpstr>
      <vt:lpstr>Custom Inputs</vt:lpstr>
      <vt:lpstr>Lifestyle Inputs</vt:lpstr>
      <vt:lpstr>Assumptions</vt:lpstr>
      <vt:lpstr>Health Costs </vt:lpstr>
      <vt:lpstr>The Model</vt:lpstr>
      <vt:lpstr>Cell Formulas</vt:lpstr>
      <vt:lpstr>Scenario 1: Young &amp; Restless</vt:lpstr>
      <vt:lpstr>Scenario 1: Young &amp; Restless</vt:lpstr>
      <vt:lpstr>Scenario 1: Young &amp; Restless</vt:lpstr>
      <vt:lpstr>Scenario 2: The Power Couple</vt:lpstr>
      <vt:lpstr>Scenario 2: The Power Couple</vt:lpstr>
      <vt:lpstr>Scenario 2: The Power Couple</vt:lpstr>
      <vt:lpstr>Improving the Model</vt:lpstr>
      <vt:lpstr>The Conclusion</vt:lpstr>
      <vt:lpstr>Sources of Data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When Should I Have Kids?</dc:title>
  <dc:creator>Owner</dc:creator>
  <cp:lastModifiedBy>Owner</cp:lastModifiedBy>
  <cp:revision>31</cp:revision>
  <dcterms:created xsi:type="dcterms:W3CDTF">2010-12-13T17:17:16Z</dcterms:created>
  <dcterms:modified xsi:type="dcterms:W3CDTF">2010-12-16T20:26:00Z</dcterms:modified>
</cp:coreProperties>
</file>